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72" r:id="rId2"/>
    <p:sldId id="357" r:id="rId3"/>
    <p:sldId id="359" r:id="rId4"/>
    <p:sldId id="360" r:id="rId5"/>
    <p:sldId id="361" r:id="rId6"/>
    <p:sldId id="362" r:id="rId7"/>
    <p:sldId id="363" r:id="rId8"/>
    <p:sldId id="372" r:id="rId9"/>
    <p:sldId id="364" r:id="rId10"/>
    <p:sldId id="316" r:id="rId11"/>
    <p:sldId id="349" r:id="rId12"/>
    <p:sldId id="354" r:id="rId13"/>
    <p:sldId id="350" r:id="rId14"/>
    <p:sldId id="373" r:id="rId15"/>
    <p:sldId id="320" r:id="rId16"/>
    <p:sldId id="355" r:id="rId17"/>
    <p:sldId id="356" r:id="rId18"/>
    <p:sldId id="365" r:id="rId19"/>
    <p:sldId id="322" r:id="rId20"/>
    <p:sldId id="324" r:id="rId21"/>
    <p:sldId id="325" r:id="rId22"/>
    <p:sldId id="326" r:id="rId23"/>
    <p:sldId id="370" r:id="rId24"/>
    <p:sldId id="367" r:id="rId25"/>
    <p:sldId id="368" r:id="rId26"/>
    <p:sldId id="369" r:id="rId27"/>
    <p:sldId id="331" r:id="rId28"/>
    <p:sldId id="348" r:id="rId29"/>
    <p:sldId id="340" r:id="rId30"/>
    <p:sldId id="353" r:id="rId31"/>
    <p:sldId id="371" r:id="rId32"/>
  </p:sldIdLst>
  <p:sldSz cx="9144000" cy="6858000" type="screen4x3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RASSO ALESSANDRA" initials="G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DA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8" autoAdjust="0"/>
    <p:restoredTop sz="94718" autoAdjust="0"/>
  </p:normalViewPr>
  <p:slideViewPr>
    <p:cSldViewPr>
      <p:cViewPr>
        <p:scale>
          <a:sx n="66" d="100"/>
          <a:sy n="66" d="100"/>
        </p:scale>
        <p:origin x="-1956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49829C-FC48-40AD-A7C9-429436FD8C50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DEAFC-9138-4634-BB6C-0D0BA5B76E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60400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2F3F3D6-D687-4B21-B006-C2016EAD2825}" type="datetimeFigureOut">
              <a:rPr lang="it-IT"/>
              <a:pPr>
                <a:defRPr/>
              </a:pPr>
              <a:t>05/03/2018</a:t>
            </a:fld>
            <a:endParaRPr lang="it-IT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733F62E-F2E4-4CE2-8361-A7F68BE6821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16441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3789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892B8C3-C052-4497-9D32-24F332E9705A}" type="slidenum">
              <a:rPr lang="it-IT"/>
              <a:pPr eaLnBrk="1" hangingPunct="1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7955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3789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892B8C3-C052-4497-9D32-24F332E9705A}" type="slidenum">
              <a:rPr lang="it-IT"/>
              <a:pPr eaLnBrk="1" hangingPunct="1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79550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3789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892B8C3-C052-4497-9D32-24F332E9705A}" type="slidenum">
              <a:rPr lang="it-IT"/>
              <a:pPr eaLnBrk="1" hangingPunct="1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79550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3789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892B8C3-C052-4497-9D32-24F332E9705A}" type="slidenum">
              <a:rPr lang="it-IT"/>
              <a:pPr eaLnBrk="1" hangingPunct="1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7955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4198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6F8471C-1A6F-40D8-8BE9-901E235C8A25}" type="slidenum">
              <a:rPr lang="it-IT"/>
              <a:pPr eaLnBrk="1" hangingPunct="1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6158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86BAF-AC78-45B2-B2CD-7B535F123B68}" type="datetimeFigureOut">
              <a:rPr lang="it-IT"/>
              <a:pPr>
                <a:defRPr/>
              </a:pPr>
              <a:t>05/03/2018</a:t>
            </a:fld>
            <a:endParaRPr lang="it-IT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CAB52-3FD1-419A-9F36-262D841E965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9397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21EAA-63B1-4597-8B4B-31823DAFF39E}" type="datetimeFigureOut">
              <a:rPr lang="it-IT"/>
              <a:pPr>
                <a:defRPr/>
              </a:pPr>
              <a:t>05/03/2018</a:t>
            </a:fld>
            <a:endParaRPr lang="it-IT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295CE-65CC-4E1D-9399-D4F4B98C2B1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551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B3F2A-1764-4F3A-B870-8DE8FB566327}" type="datetimeFigureOut">
              <a:rPr lang="it-IT"/>
              <a:pPr>
                <a:defRPr/>
              </a:pPr>
              <a:t>05/03/2018</a:t>
            </a:fld>
            <a:endParaRPr lang="it-IT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F70DB-3EDE-4D9D-81BE-D158150C718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7391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3155F-DD11-4423-AC70-E68A33C0BD7B}" type="datetimeFigureOut">
              <a:rPr lang="it-IT"/>
              <a:pPr>
                <a:defRPr/>
              </a:pPr>
              <a:t>05/03/2018</a:t>
            </a:fld>
            <a:endParaRPr lang="it-IT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DBFCB-3FC9-4379-8C12-58458621C37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4390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AA29D-23BC-479D-9EA7-E9BA2B399D28}" type="datetimeFigureOut">
              <a:rPr lang="it-IT"/>
              <a:pPr>
                <a:defRPr/>
              </a:pPr>
              <a:t>05/03/2018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439BE-A20F-4005-A3E9-CD861D8EEF7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2325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B9957-7944-42F7-A74A-7B6787737959}" type="datetimeFigureOut">
              <a:rPr lang="it-IT"/>
              <a:pPr>
                <a:defRPr/>
              </a:pPr>
              <a:t>05/03/2018</a:t>
            </a:fld>
            <a:endParaRPr lang="it-IT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2D1CF-D074-446E-B28D-5E7BB024423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3125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E60C7-B112-4292-9075-A3767BF25C5F}" type="datetimeFigureOut">
              <a:rPr lang="it-IT"/>
              <a:pPr>
                <a:defRPr/>
              </a:pPr>
              <a:t>05/03/2018</a:t>
            </a:fld>
            <a:endParaRPr lang="it-IT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23B47-E059-4F02-9C03-6E0683F1245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5349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A2075-716C-424C-A2BF-2C76507E6F9E}" type="datetimeFigureOut">
              <a:rPr lang="it-IT"/>
              <a:pPr>
                <a:defRPr/>
              </a:pPr>
              <a:t>05/03/2018</a:t>
            </a:fld>
            <a:endParaRPr lang="it-IT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0609C-4D85-4C48-BE4E-A7952884200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748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23237-080A-4E9D-8F73-7142E7EAA93C}" type="datetimeFigureOut">
              <a:rPr lang="it-IT"/>
              <a:pPr>
                <a:defRPr/>
              </a:pPr>
              <a:t>05/03/2018</a:t>
            </a:fld>
            <a:endParaRPr lang="it-IT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A1FB7-DC03-40D4-ABA3-0956C04BA9E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3288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F3FFD-B456-4286-8393-E98444CEFFCD}" type="datetimeFigureOut">
              <a:rPr lang="it-IT"/>
              <a:pPr>
                <a:defRPr/>
              </a:pPr>
              <a:t>05/03/2018</a:t>
            </a:fld>
            <a:endParaRPr lang="it-IT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F3EED-3748-4AB4-BA70-50708378712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9869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FCA0-8C71-452F-B31B-EF53C24CEC79}" type="datetimeFigureOut">
              <a:rPr lang="it-IT"/>
              <a:pPr>
                <a:defRPr/>
              </a:pPr>
              <a:t>05/03/2018</a:t>
            </a:fld>
            <a:endParaRPr lang="it-IT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C4E91-4FCF-4963-8DBC-01B968311FC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1486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275BE69-198A-42C9-9C85-AF8A50DB52B4}" type="datetimeFigureOut">
              <a:rPr lang="it-IT"/>
              <a:pPr>
                <a:defRPr/>
              </a:pPr>
              <a:t>05/03/2018</a:t>
            </a:fld>
            <a:endParaRPr lang="it-IT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85D5F49-CCF6-458C-84CA-E6BE7D5610C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17" r:id="rId2"/>
    <p:sldLayoutId id="2147483726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7" r:id="rId9"/>
    <p:sldLayoutId id="2147483723" r:id="rId10"/>
    <p:sldLayoutId id="214748372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.jpe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.jpe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/>
          </p:cNvSpPr>
          <p:nvPr>
            <p:ph idx="1"/>
          </p:nvPr>
        </p:nvSpPr>
        <p:spPr>
          <a:xfrm>
            <a:off x="1331640" y="1196752"/>
            <a:ext cx="7416824" cy="50405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it-IT" sz="4800" b="1" smtClean="0"/>
          </a:p>
          <a:p>
            <a:pPr marL="0" indent="0">
              <a:buNone/>
            </a:pPr>
            <a:r>
              <a:rPr lang="it-IT" sz="4800" b="1" smtClean="0"/>
              <a:t>La trasparenza bancaria</a:t>
            </a:r>
          </a:p>
          <a:p>
            <a:pPr marL="0" indent="0" algn="r">
              <a:buNone/>
            </a:pPr>
            <a:endParaRPr lang="it-IT" sz="4800" b="1" smtClean="0"/>
          </a:p>
          <a:p>
            <a:pPr marL="0" indent="0" algn="r">
              <a:buNone/>
            </a:pPr>
            <a:endParaRPr lang="it-IT" sz="4800" b="1" smtClean="0"/>
          </a:p>
          <a:p>
            <a:pPr marL="0" indent="0" algn="r">
              <a:buNone/>
            </a:pPr>
            <a:endParaRPr lang="it-IT" sz="4800" b="1" smtClean="0"/>
          </a:p>
          <a:p>
            <a:pPr marL="0" indent="0" algn="r">
              <a:buNone/>
            </a:pPr>
            <a:r>
              <a:rPr lang="it-IT" sz="3200" b="1" smtClean="0"/>
              <a:t>Maria di Vita</a:t>
            </a:r>
          </a:p>
          <a:p>
            <a:pPr marL="0" indent="0" algn="r">
              <a:buNone/>
            </a:pPr>
            <a:r>
              <a:rPr lang="it-IT" sz="3200" b="1" smtClean="0"/>
              <a:t>Banca d’Italia</a:t>
            </a:r>
          </a:p>
          <a:p>
            <a:pPr marL="0" indent="0" algn="r">
              <a:buNone/>
            </a:pPr>
            <a:r>
              <a:rPr lang="it-IT" sz="3200" b="1" smtClean="0"/>
              <a:t>Sede di Torino </a:t>
            </a:r>
            <a:endParaRPr lang="it-IT" sz="3200" smtClean="0"/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it-IT" sz="4000" i="1" dirty="0" smtClean="0"/>
          </a:p>
        </p:txBody>
      </p:sp>
      <p:pic>
        <p:nvPicPr>
          <p:cNvPr id="5123" name="Immagin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5888"/>
            <a:ext cx="300513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Immagin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67481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529504" y="1124744"/>
            <a:ext cx="8229600" cy="4143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/>
              <a:t> </a:t>
            </a:r>
            <a:r>
              <a:rPr lang="it-IT" sz="3200" dirty="0"/>
              <a:t/>
            </a:r>
            <a:br>
              <a:rPr lang="it-IT" sz="3200" dirty="0"/>
            </a:br>
            <a:r>
              <a:rPr lang="it-IT" sz="3200" b="1" dirty="0"/>
              <a:t>IL CONTO CORRENTE</a:t>
            </a:r>
            <a:endParaRPr lang="it-IT" sz="3200" b="1" dirty="0" smtClean="0"/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>
          <a:xfrm>
            <a:off x="565150" y="1796926"/>
            <a:ext cx="8229600" cy="4389437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endParaRPr lang="it-IT" sz="1800" dirty="0" smtClean="0"/>
          </a:p>
          <a:p>
            <a:pPr marL="0" indent="0">
              <a:buNone/>
            </a:pPr>
            <a:r>
              <a:rPr lang="it-IT" sz="1800" dirty="0" smtClean="0"/>
              <a:t>In generale  devo </a:t>
            </a:r>
            <a:r>
              <a:rPr lang="it-IT" sz="1800" dirty="0"/>
              <a:t>analizzare le </a:t>
            </a:r>
            <a:r>
              <a:rPr lang="it-IT" sz="1800" b="1" dirty="0"/>
              <a:t>mie esigenze</a:t>
            </a:r>
          </a:p>
          <a:p>
            <a:r>
              <a:rPr lang="it-IT" sz="1800" dirty="0"/>
              <a:t>E’ utilizzato per esigenze familiari? Quali e quante operazioni farò al mese?</a:t>
            </a:r>
          </a:p>
          <a:p>
            <a:pPr marL="0" indent="0">
              <a:buNone/>
            </a:pPr>
            <a:endParaRPr lang="it-IT" sz="1800" dirty="0" smtClean="0"/>
          </a:p>
          <a:p>
            <a:pPr marL="0" indent="0">
              <a:buNone/>
            </a:pPr>
            <a:r>
              <a:rPr lang="it-IT" sz="1800" dirty="0" smtClean="0"/>
              <a:t> </a:t>
            </a:r>
            <a:r>
              <a:rPr lang="it-IT" sz="1800" dirty="0"/>
              <a:t>CONTO «A CONSUMO» O A»PACHETTO»?</a:t>
            </a:r>
          </a:p>
          <a:p>
            <a:endParaRPr lang="it-IT" sz="1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it-IT" sz="1800" b="1" dirty="0" smtClean="0"/>
              <a:t>CONTO A CONSUMO</a:t>
            </a:r>
            <a:r>
              <a:rPr lang="it-IT" sz="1800" dirty="0"/>
              <a:t> </a:t>
            </a:r>
            <a:r>
              <a:rPr lang="it-IT" sz="1800" dirty="0" smtClean="0"/>
              <a:t>le spese dipendono dal numero di operazioni effettuate</a:t>
            </a:r>
          </a:p>
          <a:p>
            <a:pPr marL="0" indent="0">
              <a:buNone/>
            </a:pPr>
            <a:r>
              <a:rPr lang="it-IT" sz="1800" dirty="0" smtClean="0"/>
              <a:t> Quali  costi?:</a:t>
            </a:r>
          </a:p>
          <a:p>
            <a:r>
              <a:rPr lang="it-IT" sz="1800" dirty="0" smtClean="0"/>
              <a:t>Commissioni previste per i singoli servizi;</a:t>
            </a:r>
          </a:p>
          <a:p>
            <a:r>
              <a:rPr lang="it-IT" sz="1800" dirty="0" smtClean="0"/>
              <a:t>Spese di registrazione sul conto di ogni operazione;</a:t>
            </a:r>
          </a:p>
          <a:p>
            <a:r>
              <a:rPr lang="it-IT" sz="1800" dirty="0" smtClean="0"/>
              <a:t>Spese di liquidazione periodica;</a:t>
            </a:r>
          </a:p>
          <a:p>
            <a:pPr marL="0" indent="0">
              <a:buNone/>
            </a:pPr>
            <a:endParaRPr lang="it-IT" sz="1800" dirty="0" smtClean="0"/>
          </a:p>
        </p:txBody>
      </p:sp>
      <p:pic>
        <p:nvPicPr>
          <p:cNvPr id="7172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225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23169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02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529504" y="1124744"/>
            <a:ext cx="8229600" cy="4143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/>
              <a:t> </a:t>
            </a:r>
            <a:r>
              <a:rPr lang="it-IT" sz="3200" dirty="0"/>
              <a:t/>
            </a:r>
            <a:br>
              <a:rPr lang="it-IT" sz="3200" dirty="0"/>
            </a:br>
            <a:r>
              <a:rPr lang="it-IT" sz="3200" b="1" dirty="0" smtClean="0"/>
              <a:t>CONTO A CONSUMO:ESEMPIO</a:t>
            </a:r>
          </a:p>
        </p:txBody>
      </p:sp>
      <p:pic>
        <p:nvPicPr>
          <p:cNvPr id="7172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225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-57985" y="1628800"/>
            <a:ext cx="8229600" cy="4896544"/>
          </a:xfrm>
        </p:spPr>
        <p:txBody>
          <a:bodyPr/>
          <a:lstStyle/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10" name="Freccia in giù 9"/>
          <p:cNvSpPr/>
          <p:nvPr/>
        </p:nvSpPr>
        <p:spPr>
          <a:xfrm rot="7450334">
            <a:off x="8431698" y="4542538"/>
            <a:ext cx="484632" cy="97840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19" name="Freccia in giù 18"/>
          <p:cNvSpPr/>
          <p:nvPr/>
        </p:nvSpPr>
        <p:spPr>
          <a:xfrm rot="6545164">
            <a:off x="8365789" y="2553180"/>
            <a:ext cx="484632" cy="97840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74" t="43614" r="23663" b="35089"/>
          <a:stretch/>
        </p:blipFill>
        <p:spPr bwMode="auto">
          <a:xfrm>
            <a:off x="315249" y="1628800"/>
            <a:ext cx="7751308" cy="1901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50" t="30372" r="23611" b="55115"/>
          <a:stretch/>
        </p:blipFill>
        <p:spPr bwMode="auto">
          <a:xfrm>
            <a:off x="271613" y="3556586"/>
            <a:ext cx="7955246" cy="1475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615" y="73818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0" t="53542" r="16755" b="27297"/>
          <a:stretch/>
        </p:blipFill>
        <p:spPr bwMode="auto">
          <a:xfrm>
            <a:off x="50447" y="5355771"/>
            <a:ext cx="7447418" cy="127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ttangolo 12"/>
          <p:cNvSpPr/>
          <p:nvPr/>
        </p:nvSpPr>
        <p:spPr>
          <a:xfrm>
            <a:off x="7539325" y="5733256"/>
            <a:ext cx="1473447" cy="7483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bonifici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1584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529504" y="1124744"/>
            <a:ext cx="8229600" cy="4143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/>
              <a:t> </a:t>
            </a:r>
            <a:r>
              <a:rPr lang="it-IT" sz="3200" dirty="0"/>
              <a:t/>
            </a:r>
            <a:br>
              <a:rPr lang="it-IT" sz="3200" dirty="0"/>
            </a:br>
            <a:r>
              <a:rPr lang="it-IT" sz="3200" b="1" dirty="0"/>
              <a:t>IL CONTO CORRENTE</a:t>
            </a:r>
            <a:endParaRPr lang="it-IT" sz="3200" b="1" dirty="0" smtClean="0"/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>
          <a:xfrm>
            <a:off x="565150" y="1796926"/>
            <a:ext cx="8229600" cy="4389437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endParaRPr lang="it-IT" sz="1800" dirty="0" smtClean="0"/>
          </a:p>
          <a:p>
            <a:pPr marL="0" indent="0">
              <a:buNone/>
            </a:pPr>
            <a:r>
              <a:rPr lang="it-IT" sz="1800" dirty="0" smtClean="0"/>
              <a:t>Se faccio tante operazioni può essere più adatto </a:t>
            </a:r>
            <a:r>
              <a:rPr lang="it-IT" sz="1800" b="1" dirty="0" smtClean="0"/>
              <a:t>Un «conto a pacchetto» : </a:t>
            </a:r>
          </a:p>
          <a:p>
            <a:pPr algn="just"/>
            <a:r>
              <a:rPr lang="it-IT" sz="1800" dirty="0" smtClean="0"/>
              <a:t>si paga un canone </a:t>
            </a:r>
            <a:endParaRPr lang="it-IT" sz="1800" dirty="0"/>
          </a:p>
          <a:p>
            <a:pPr algn="just"/>
            <a:r>
              <a:rPr lang="it-IT" sz="1800" dirty="0" smtClean="0"/>
              <a:t> non si applicano le spese di registrazione per operazione (per un numero limitato o illimitato di operazioni a seconda che sia con o senza franchigia).</a:t>
            </a:r>
          </a:p>
          <a:p>
            <a:pPr algn="just"/>
            <a:r>
              <a:rPr lang="it-IT" sz="1800" dirty="0" smtClean="0"/>
              <a:t>In genere non si applicano spese di liquidazione periodica</a:t>
            </a:r>
          </a:p>
          <a:p>
            <a:pPr algn="just"/>
            <a:endParaRPr lang="it-IT" sz="1800" dirty="0"/>
          </a:p>
          <a:p>
            <a:pPr algn="just"/>
            <a:endParaRPr lang="it-IT" sz="1800" dirty="0" smtClean="0"/>
          </a:p>
        </p:txBody>
      </p:sp>
      <p:pic>
        <p:nvPicPr>
          <p:cNvPr id="7172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225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615" y="548680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49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529504" y="1124744"/>
            <a:ext cx="8229600" cy="4143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 smtClean="0"/>
              <a:t>CONTO  A PACCHETTO:ESEMPIO</a:t>
            </a:r>
          </a:p>
        </p:txBody>
      </p:sp>
      <p:pic>
        <p:nvPicPr>
          <p:cNvPr id="7172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225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55" t="15432" r="21164" b="63395"/>
          <a:stretch/>
        </p:blipFill>
        <p:spPr bwMode="auto">
          <a:xfrm>
            <a:off x="0" y="1602142"/>
            <a:ext cx="8436320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2" t="58671" r="23453" b="28268"/>
          <a:stretch/>
        </p:blipFill>
        <p:spPr bwMode="auto">
          <a:xfrm>
            <a:off x="50447" y="3746381"/>
            <a:ext cx="8940800" cy="14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reccia in giù 5"/>
          <p:cNvSpPr/>
          <p:nvPr/>
        </p:nvSpPr>
        <p:spPr>
          <a:xfrm rot="1480329">
            <a:off x="7918236" y="1363521"/>
            <a:ext cx="484632" cy="97840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in giù 14"/>
          <p:cNvSpPr/>
          <p:nvPr/>
        </p:nvSpPr>
        <p:spPr>
          <a:xfrm rot="1480329">
            <a:off x="8477283" y="3053442"/>
            <a:ext cx="484632" cy="97840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2225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0" t="53542" r="16755" b="27297"/>
          <a:stretch/>
        </p:blipFill>
        <p:spPr bwMode="auto">
          <a:xfrm>
            <a:off x="50447" y="5355771"/>
            <a:ext cx="7447418" cy="127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7539325" y="5733256"/>
            <a:ext cx="1473447" cy="7483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bonifici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818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529504" y="1124744"/>
            <a:ext cx="8229600" cy="4143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3200" b="1" dirty="0" smtClean="0"/>
              <a:t>CONTO  A PACCHETTO DI UN’ALTRA BANCA</a:t>
            </a:r>
          </a:p>
        </p:txBody>
      </p:sp>
      <p:pic>
        <p:nvPicPr>
          <p:cNvPr id="7172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225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2225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3" t="16366" r="14697" b="48253"/>
          <a:stretch/>
        </p:blipFill>
        <p:spPr bwMode="auto">
          <a:xfrm>
            <a:off x="986970" y="1844824"/>
            <a:ext cx="7313035" cy="21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3" t="31895" r="21108" b="52827"/>
          <a:stretch/>
        </p:blipFill>
        <p:spPr bwMode="auto">
          <a:xfrm>
            <a:off x="1159126" y="4293095"/>
            <a:ext cx="7663543" cy="1117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736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529504" y="1124744"/>
            <a:ext cx="8229600" cy="4143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/>
              <a:t> </a:t>
            </a:r>
            <a:r>
              <a:rPr lang="it-IT" sz="3200" dirty="0"/>
              <a:t/>
            </a:r>
            <a:br>
              <a:rPr lang="it-IT" sz="3200" dirty="0"/>
            </a:br>
            <a:r>
              <a:rPr lang="it-IT" sz="3200" b="1" dirty="0"/>
              <a:t>IL CONTO CORRENTE</a:t>
            </a:r>
            <a:endParaRPr lang="it-IT" sz="3200" b="1" dirty="0" smtClean="0"/>
          </a:p>
        </p:txBody>
      </p:sp>
      <p:pic>
        <p:nvPicPr>
          <p:cNvPr id="7172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225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3995936" y="1706831"/>
            <a:ext cx="792088" cy="1739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5508104" y="4894312"/>
            <a:ext cx="309634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Valutare l’ISC fornisce un idea di quanto può costare il conto</a:t>
            </a:r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1043608" y="4894312"/>
            <a:ext cx="309634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Costo del conto per un certo numero di operazioni determinato da B.I.</a:t>
            </a:r>
            <a:endParaRPr lang="it-IT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37" t="15102" r="21687" b="48562"/>
          <a:stretch/>
        </p:blipFill>
        <p:spPr bwMode="auto">
          <a:xfrm>
            <a:off x="358941" y="1556792"/>
            <a:ext cx="8606137" cy="3203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2225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02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529504" y="1124744"/>
            <a:ext cx="8229600" cy="4143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/>
              <a:t> </a:t>
            </a:r>
            <a:r>
              <a:rPr lang="it-IT" sz="3200" dirty="0"/>
              <a:t/>
            </a:r>
            <a:br>
              <a:rPr lang="it-IT" sz="3200" dirty="0"/>
            </a:br>
            <a:r>
              <a:rPr lang="it-IT" sz="3200" b="1" dirty="0"/>
              <a:t>IL CONTO CORRENTE</a:t>
            </a:r>
            <a:endParaRPr lang="it-IT" sz="3200" b="1" dirty="0" smtClean="0"/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>
          <a:xfrm>
            <a:off x="565150" y="1796926"/>
            <a:ext cx="8229600" cy="4389437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b="1" dirty="0" smtClean="0"/>
              <a:t>Può bastarmi una carta </a:t>
            </a:r>
            <a:r>
              <a:rPr lang="it-IT" sz="2400" b="1" dirty="0"/>
              <a:t>prepagata </a:t>
            </a:r>
            <a:r>
              <a:rPr lang="it-IT" sz="2400" b="1" dirty="0" smtClean="0"/>
              <a:t>?</a:t>
            </a:r>
          </a:p>
          <a:p>
            <a:pPr marL="0" indent="0">
              <a:buNone/>
            </a:pPr>
            <a:endParaRPr lang="it-IT" sz="2400" b="1" dirty="0" smtClean="0"/>
          </a:p>
          <a:p>
            <a:r>
              <a:rPr lang="it-IT" sz="1800" dirty="0" smtClean="0"/>
              <a:t>La prepagata consente  di </a:t>
            </a:r>
            <a:r>
              <a:rPr lang="it-IT" sz="1800" dirty="0"/>
              <a:t>fare prelievi di contante </a:t>
            </a:r>
            <a:r>
              <a:rPr lang="it-IT" sz="1800" dirty="0" smtClean="0"/>
              <a:t>e acquisti</a:t>
            </a:r>
            <a:r>
              <a:rPr lang="it-IT" sz="1800" dirty="0"/>
              <a:t>, sia nei negozi sia via internet, ma solo fino </a:t>
            </a:r>
            <a:r>
              <a:rPr lang="it-IT" sz="1800" dirty="0" smtClean="0"/>
              <a:t>all’importo caricato </a:t>
            </a:r>
            <a:r>
              <a:rPr lang="it-IT" sz="1800" dirty="0"/>
              <a:t>in anticipo presso la banca.</a:t>
            </a:r>
          </a:p>
          <a:p>
            <a:r>
              <a:rPr lang="it-IT" sz="1800" dirty="0"/>
              <a:t>La carta si può ottenere anche senza aprire un conto corrente.</a:t>
            </a:r>
          </a:p>
          <a:p>
            <a:r>
              <a:rPr lang="it-IT" sz="1800" dirty="0"/>
              <a:t>Il suo rilascio può avere un costo, mentre i pagamenti per </a:t>
            </a:r>
            <a:r>
              <a:rPr lang="it-IT" sz="1800" dirty="0" smtClean="0"/>
              <a:t>gli acquisti </a:t>
            </a:r>
            <a:r>
              <a:rPr lang="it-IT" sz="1800" dirty="0"/>
              <a:t>di solito non comportano spese</a:t>
            </a:r>
            <a:r>
              <a:rPr lang="it-IT" sz="1800" dirty="0" smtClean="0"/>
              <a:t>. Altri costi sono quelli di ricarica.</a:t>
            </a:r>
            <a:endParaRPr lang="it-IT" sz="1800" dirty="0"/>
          </a:p>
          <a:p>
            <a:r>
              <a:rPr lang="it-IT" sz="1800" dirty="0"/>
              <a:t>Alcune carte prepagate funzionano </a:t>
            </a:r>
            <a:r>
              <a:rPr lang="it-IT" sz="1800" b="1" dirty="0" smtClean="0"/>
              <a:t>come </a:t>
            </a:r>
            <a:r>
              <a:rPr lang="it-IT" sz="1800" b="1" dirty="0"/>
              <a:t>un conto e </a:t>
            </a:r>
            <a:r>
              <a:rPr lang="it-IT" sz="1800" b="1" dirty="0" smtClean="0"/>
              <a:t>per questo </a:t>
            </a:r>
            <a:r>
              <a:rPr lang="it-IT" sz="1800" b="1" dirty="0"/>
              <a:t>sono chiamate “carte-conto”</a:t>
            </a:r>
            <a:r>
              <a:rPr lang="it-IT" sz="1800" dirty="0"/>
              <a:t>. </a:t>
            </a:r>
            <a:r>
              <a:rPr lang="it-IT" sz="1800" dirty="0" smtClean="0"/>
              <a:t>Oltre alle funzionalità </a:t>
            </a:r>
            <a:r>
              <a:rPr lang="it-IT" sz="1800" dirty="0"/>
              <a:t>di una normale carta prepagata, </a:t>
            </a:r>
            <a:r>
              <a:rPr lang="it-IT" sz="1800" dirty="0" smtClean="0"/>
              <a:t>permettono di </a:t>
            </a:r>
            <a:r>
              <a:rPr lang="it-IT" sz="1800" dirty="0"/>
              <a:t>fare </a:t>
            </a:r>
            <a:r>
              <a:rPr lang="it-IT" sz="1800" dirty="0" smtClean="0"/>
              <a:t>e ricevere </a:t>
            </a:r>
            <a:r>
              <a:rPr lang="it-IT" sz="1800" dirty="0"/>
              <a:t>pagamenti verso e da altri conti (ad esempio: </a:t>
            </a:r>
            <a:r>
              <a:rPr lang="it-IT" sz="1800" dirty="0" smtClean="0"/>
              <a:t>addebito utenze</a:t>
            </a:r>
            <a:r>
              <a:rPr lang="it-IT" sz="1800" dirty="0"/>
              <a:t>, bonifici). </a:t>
            </a:r>
            <a:r>
              <a:rPr lang="it-IT" sz="1800" dirty="0" smtClean="0"/>
              <a:t> </a:t>
            </a:r>
          </a:p>
        </p:txBody>
      </p:sp>
      <p:pic>
        <p:nvPicPr>
          <p:cNvPr id="7172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225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2225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98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529504" y="1124744"/>
            <a:ext cx="8229600" cy="4143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/>
              <a:t> </a:t>
            </a:r>
            <a:r>
              <a:rPr lang="it-IT" sz="3200" dirty="0"/>
              <a:t/>
            </a:r>
            <a:br>
              <a:rPr lang="it-IT" sz="3200" dirty="0"/>
            </a:br>
            <a:r>
              <a:rPr lang="it-IT" sz="3200" b="1" dirty="0" smtClean="0"/>
              <a:t>CARTA CONTO: UN ESEMPIO</a:t>
            </a:r>
          </a:p>
        </p:txBody>
      </p:sp>
      <p:pic>
        <p:nvPicPr>
          <p:cNvPr id="2" name="Segnaposto contenuto 1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1790" t="12911" r="23547" b="48299"/>
          <a:stretch/>
        </p:blipFill>
        <p:spPr>
          <a:xfrm>
            <a:off x="0" y="1844824"/>
            <a:ext cx="9274629" cy="3744000"/>
          </a:xfrm>
          <a:prstGeom prst="rect">
            <a:avLst/>
          </a:prstGeom>
        </p:spPr>
      </p:pic>
      <p:pic>
        <p:nvPicPr>
          <p:cNvPr id="7172" name="Immagin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225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2225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13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529504" y="1124744"/>
            <a:ext cx="8229600" cy="4143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/>
              <a:t> </a:t>
            </a:r>
            <a:r>
              <a:rPr lang="it-IT" sz="3200" dirty="0"/>
              <a:t/>
            </a:r>
            <a:br>
              <a:rPr lang="it-IT" sz="3200" dirty="0"/>
            </a:br>
            <a:r>
              <a:rPr lang="it-IT" sz="3200" b="1" dirty="0" smtClean="0"/>
              <a:t>CARTA CONTO: UN ESEMPIO</a:t>
            </a:r>
          </a:p>
        </p:txBody>
      </p:sp>
      <p:pic>
        <p:nvPicPr>
          <p:cNvPr id="7172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225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53" t="26014" r="22538" b="43565"/>
          <a:stretch/>
        </p:blipFill>
        <p:spPr bwMode="auto">
          <a:xfrm>
            <a:off x="323851" y="1916832"/>
            <a:ext cx="8820150" cy="29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2225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70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529504" y="1124744"/>
            <a:ext cx="8229600" cy="4143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/>
              <a:t> </a:t>
            </a:r>
            <a:r>
              <a:rPr lang="it-IT" sz="3200" dirty="0"/>
              <a:t/>
            </a:r>
            <a:br>
              <a:rPr lang="it-IT" sz="3200" dirty="0"/>
            </a:br>
            <a:r>
              <a:rPr lang="it-IT" sz="3200" b="1" dirty="0"/>
              <a:t>IL </a:t>
            </a:r>
            <a:r>
              <a:rPr lang="it-IT" sz="3200" b="1" dirty="0" smtClean="0"/>
              <a:t>CONTO DI BASE</a:t>
            </a:r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>
          <a:xfrm>
            <a:off x="565150" y="1796926"/>
            <a:ext cx="8229600" cy="4389437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it-IT" sz="1800" dirty="0" smtClean="0"/>
              <a:t>Finalità di </a:t>
            </a:r>
            <a:r>
              <a:rPr lang="it-IT" sz="1800" b="1" dirty="0" smtClean="0"/>
              <a:t>INCLUSIONE FINANZIARIA</a:t>
            </a:r>
            <a:endParaRPr lang="it-IT" sz="1800" b="1" dirty="0"/>
          </a:p>
          <a:p>
            <a:r>
              <a:rPr lang="it-IT" sz="1800" dirty="0" smtClean="0"/>
              <a:t>Convenzione </a:t>
            </a:r>
            <a:r>
              <a:rPr lang="it-IT" sz="1800" dirty="0"/>
              <a:t>tra il Ministero dell'Economia e delle Finanze, la Banca d'Italia, l'Associazione Bancaria Italiana, Poste Italiane S.p.A. e l'Associazione Italiana Istituti di pagamento e di moneta </a:t>
            </a:r>
            <a:r>
              <a:rPr lang="it-IT" sz="1800" dirty="0" smtClean="0"/>
              <a:t>elettronica</a:t>
            </a:r>
          </a:p>
          <a:p>
            <a:r>
              <a:rPr lang="it-IT" sz="1800" dirty="0" smtClean="0"/>
              <a:t>Deve essere obbligatoriamente offerto</a:t>
            </a:r>
          </a:p>
          <a:p>
            <a:endParaRPr lang="it-IT" sz="1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it-IT" sz="1800" dirty="0"/>
              <a:t>Conto di Base consente un'</a:t>
            </a:r>
            <a:r>
              <a:rPr lang="it-IT" sz="1800" b="1" dirty="0"/>
              <a:t>operatività limitata</a:t>
            </a:r>
            <a:r>
              <a:rPr lang="it-IT" sz="1800" dirty="0"/>
              <a:t> a operazioni di:</a:t>
            </a:r>
          </a:p>
          <a:p>
            <a:pPr marL="0" indent="0">
              <a:buNone/>
            </a:pPr>
            <a:r>
              <a:rPr lang="it-IT" sz="1800" b="1" dirty="0" smtClean="0"/>
              <a:t>- prelievo </a:t>
            </a:r>
            <a:r>
              <a:rPr lang="it-IT" sz="1800" b="1" dirty="0"/>
              <a:t>contante in filiale e presso gli sportelli automatici</a:t>
            </a:r>
            <a:endParaRPr lang="it-IT" sz="1800" dirty="0"/>
          </a:p>
          <a:p>
            <a:pPr marL="0" indent="0">
              <a:buNone/>
            </a:pPr>
            <a:r>
              <a:rPr lang="it-IT" sz="1800" b="1" dirty="0" smtClean="0"/>
              <a:t>- versamento </a:t>
            </a:r>
            <a:r>
              <a:rPr lang="it-IT" sz="1800" b="1" dirty="0"/>
              <a:t>contante e assegni in filiale e presso gli sportelli </a:t>
            </a:r>
            <a:r>
              <a:rPr lang="it-IT" sz="1800" b="1" dirty="0" smtClean="0"/>
              <a:t>automatici</a:t>
            </a:r>
            <a:r>
              <a:rPr lang="it-IT" sz="1800" dirty="0" smtClean="0"/>
              <a:t>- </a:t>
            </a:r>
            <a:r>
              <a:rPr lang="it-IT" sz="1800" b="1" dirty="0" smtClean="0"/>
              <a:t> -operazioni </a:t>
            </a:r>
            <a:r>
              <a:rPr lang="it-IT" sz="1800" b="1" dirty="0"/>
              <a:t>di addebito diretto nazionale o Area </a:t>
            </a:r>
            <a:r>
              <a:rPr lang="it-IT" sz="1800" b="1" dirty="0" err="1" smtClean="0"/>
              <a:t>Sepa</a:t>
            </a:r>
            <a:endParaRPr lang="it-IT" sz="1800" dirty="0"/>
          </a:p>
          <a:p>
            <a:pPr marL="0" indent="0">
              <a:buNone/>
            </a:pPr>
            <a:r>
              <a:rPr lang="it-IT" sz="1800" b="1" dirty="0"/>
              <a:t> </a:t>
            </a:r>
            <a:r>
              <a:rPr lang="it-IT" sz="1800" b="1" dirty="0" smtClean="0"/>
              <a:t>-effettuazione </a:t>
            </a:r>
            <a:r>
              <a:rPr lang="it-IT" sz="1800" b="1" dirty="0"/>
              <a:t>e ricezione </a:t>
            </a:r>
            <a:r>
              <a:rPr lang="it-IT" sz="1800" b="1" dirty="0" smtClean="0"/>
              <a:t>Bonifici</a:t>
            </a:r>
          </a:p>
          <a:p>
            <a:pPr marL="0" indent="0" algn="just">
              <a:buNone/>
            </a:pPr>
            <a:r>
              <a:rPr lang="it-IT" sz="1800" dirty="0" smtClean="0"/>
              <a:t>sono </a:t>
            </a:r>
            <a:r>
              <a:rPr lang="it-IT" sz="1800" b="1" dirty="0"/>
              <a:t>esclusi </a:t>
            </a:r>
            <a:r>
              <a:rPr lang="it-IT" sz="1800" dirty="0" smtClean="0"/>
              <a:t>ad esempio  </a:t>
            </a:r>
            <a:r>
              <a:rPr lang="it-IT" sz="1800" dirty="0"/>
              <a:t>Rilascio Libretto assegni; Carte di credito; </a:t>
            </a:r>
            <a:r>
              <a:rPr lang="it-IT" sz="1800" dirty="0" smtClean="0"/>
              <a:t>Finanziamenti; </a:t>
            </a:r>
            <a:r>
              <a:rPr lang="it-IT" sz="1800" dirty="0"/>
              <a:t>Buono di Risparmio; Deposito Amministrato; Prodotti di Risparmio e d'Investimento;  </a:t>
            </a:r>
          </a:p>
          <a:p>
            <a:endParaRPr lang="it-IT" sz="1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2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225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3995936" y="1706831"/>
            <a:ext cx="792088" cy="1739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32069"/>
            <a:ext cx="1689100" cy="127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07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755576" y="764704"/>
            <a:ext cx="8229600" cy="41433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600" b="1" dirty="0"/>
              <a:t> </a:t>
            </a:r>
            <a:r>
              <a:rPr lang="it-IT" sz="3600" dirty="0" smtClean="0"/>
              <a:t>STRUMENTI DI TRASPARENZA</a:t>
            </a:r>
            <a:endParaRPr lang="it-IT" sz="3600" b="1" dirty="0" smtClean="0"/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845595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it-IT" sz="1800" dirty="0" smtClean="0"/>
          </a:p>
          <a:p>
            <a:pPr marL="0" indent="0" algn="just">
              <a:buNone/>
            </a:pPr>
            <a:r>
              <a:rPr lang="it-IT" sz="2800" dirty="0" smtClean="0"/>
              <a:t>La disciplina sulla trasparenza delle operazioni e  dei servizi bancari e finanziari contenuta nel TUB e nelle disposizioni emanate dalla Banca d’Italia </a:t>
            </a:r>
          </a:p>
          <a:p>
            <a:pPr marL="0" indent="0" algn="just">
              <a:buNone/>
            </a:pPr>
            <a:endParaRPr lang="it-IT" sz="1800" dirty="0" smtClean="0"/>
          </a:p>
          <a:p>
            <a:pPr marL="0" indent="0" algn="just">
              <a:buNone/>
            </a:pPr>
            <a:endParaRPr lang="it-IT" sz="3000" dirty="0" smtClean="0"/>
          </a:p>
          <a:p>
            <a:pPr marL="0" indent="0" algn="just">
              <a:buNone/>
            </a:pPr>
            <a:endParaRPr lang="it-IT" sz="4000" dirty="0" smtClean="0"/>
          </a:p>
          <a:p>
            <a:pPr marL="0" indent="0" algn="just">
              <a:buNone/>
            </a:pPr>
            <a:r>
              <a:rPr lang="it-IT" sz="4000" dirty="0" smtClean="0"/>
              <a:t>Obiettivo</a:t>
            </a:r>
            <a:endParaRPr lang="it-IT" sz="4000" b="1" i="1" dirty="0"/>
          </a:p>
          <a:p>
            <a:endParaRPr lang="it-IT" sz="1800" b="1" i="1" dirty="0" smtClean="0"/>
          </a:p>
          <a:p>
            <a:endParaRPr lang="it-IT" sz="1800" b="1" i="1" dirty="0"/>
          </a:p>
        </p:txBody>
      </p:sp>
      <p:sp>
        <p:nvSpPr>
          <p:cNvPr id="3" name="Freccia a destra 2"/>
          <p:cNvSpPr/>
          <p:nvPr/>
        </p:nvSpPr>
        <p:spPr>
          <a:xfrm>
            <a:off x="2684940" y="483770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3779912" y="3429000"/>
            <a:ext cx="4896544" cy="31683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just">
              <a:buNone/>
            </a:pPr>
            <a:r>
              <a:rPr lang="it-IT" sz="3600" dirty="0" smtClean="0"/>
              <a:t>Assicurare </a:t>
            </a:r>
            <a:r>
              <a:rPr lang="it-IT" sz="3600" dirty="0"/>
              <a:t>ai clienti un’informativa chiara e completa </a:t>
            </a:r>
            <a:r>
              <a:rPr lang="it-IT" sz="3600" dirty="0" smtClean="0"/>
              <a:t>sui servizi offerti </a:t>
            </a:r>
            <a:r>
              <a:rPr lang="it-IT" sz="3600" smtClean="0"/>
              <a:t>dalle banche</a:t>
            </a:r>
            <a:endParaRPr lang="it-IT" sz="3600" dirty="0" smtClean="0"/>
          </a:p>
          <a:p>
            <a:pPr marL="0" indent="0" algn="just">
              <a:buNone/>
            </a:pPr>
            <a:endParaRPr lang="it-IT" sz="3600" b="1" i="1" dirty="0"/>
          </a:p>
        </p:txBody>
      </p:sp>
      <p:pic>
        <p:nvPicPr>
          <p:cNvPr id="6" name="Immagin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7481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374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529504" y="1124744"/>
            <a:ext cx="8229600" cy="4143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/>
              <a:t> </a:t>
            </a:r>
            <a:r>
              <a:rPr lang="it-IT" sz="3200" dirty="0"/>
              <a:t/>
            </a:r>
            <a:br>
              <a:rPr lang="it-IT" sz="3200" dirty="0"/>
            </a:br>
            <a:r>
              <a:rPr lang="it-IT" sz="3200" b="1" dirty="0"/>
              <a:t>IL </a:t>
            </a:r>
            <a:r>
              <a:rPr lang="it-IT" sz="3200" b="1" dirty="0" smtClean="0"/>
              <a:t>CONTO DI BASE</a:t>
            </a:r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>
          <a:xfrm>
            <a:off x="565150" y="1796926"/>
            <a:ext cx="8229600" cy="4389437"/>
          </a:xfrm>
          <a:ln>
            <a:solidFill>
              <a:schemeClr val="bg1"/>
            </a:solidFill>
          </a:ln>
        </p:spPr>
        <p:txBody>
          <a:bodyPr>
            <a:normAutofit fontScale="92500"/>
          </a:bodyPr>
          <a:lstStyle/>
          <a:p>
            <a:r>
              <a:rPr lang="it-IT" sz="2400" dirty="0" smtClean="0"/>
              <a:t>Conto di base che prevede un </a:t>
            </a:r>
            <a:r>
              <a:rPr lang="it-IT" sz="2400" b="1" i="1" dirty="0" smtClean="0"/>
              <a:t>canone che deve essere ragionevole e coerente con finalità di inclusione finanziaria </a:t>
            </a:r>
          </a:p>
          <a:p>
            <a:endParaRPr lang="it-IT" sz="1800" b="1" i="1" dirty="0"/>
          </a:p>
          <a:p>
            <a:endParaRPr lang="it-IT" sz="1800" b="1" i="1" dirty="0" smtClean="0"/>
          </a:p>
          <a:p>
            <a:r>
              <a:rPr lang="it-IT" sz="2400" dirty="0"/>
              <a:t>Conto di base </a:t>
            </a:r>
            <a:r>
              <a:rPr lang="it-IT" sz="2400" b="1" dirty="0" smtClean="0"/>
              <a:t>gratuito </a:t>
            </a:r>
            <a:endParaRPr lang="it-IT" sz="2400" b="1" dirty="0"/>
          </a:p>
          <a:p>
            <a:pPr marL="0" indent="0">
              <a:buNone/>
            </a:pPr>
            <a:r>
              <a:rPr lang="it-IT" sz="2400" dirty="0" smtClean="0"/>
              <a:t>- Per </a:t>
            </a:r>
            <a:r>
              <a:rPr lang="it-IT" sz="2400" dirty="0"/>
              <a:t>tutti i clienti il cui </a:t>
            </a:r>
            <a:r>
              <a:rPr lang="it-IT" sz="2400" b="1" dirty="0"/>
              <a:t>ISEE in corso di validità è inferiore a euro </a:t>
            </a:r>
            <a:r>
              <a:rPr lang="it-IT" sz="2400" b="1" dirty="0" smtClean="0"/>
              <a:t>8.000</a:t>
            </a:r>
            <a:endParaRPr lang="it-IT" sz="2400" b="1" dirty="0"/>
          </a:p>
          <a:p>
            <a:pPr marL="0" indent="0">
              <a:buNone/>
            </a:pPr>
            <a:r>
              <a:rPr lang="it-IT" sz="2400" dirty="0" smtClean="0"/>
              <a:t> - per </a:t>
            </a:r>
            <a:r>
              <a:rPr lang="it-IT" sz="2400" dirty="0"/>
              <a:t>i clienti con </a:t>
            </a:r>
            <a:r>
              <a:rPr lang="it-IT" sz="2400" b="1" dirty="0"/>
              <a:t>trattamenti pensionistici fino a 1.500 euro mensili</a:t>
            </a:r>
            <a:r>
              <a:rPr lang="it-IT" sz="2400" dirty="0"/>
              <a:t> netti oppure </a:t>
            </a:r>
            <a:r>
              <a:rPr lang="it-IT" sz="2400" b="1" dirty="0"/>
              <a:t>18.000 euro annui netti</a:t>
            </a:r>
            <a:r>
              <a:rPr lang="it-IT" sz="2400" dirty="0"/>
              <a:t>, che non rientrano nella categoria delle fasce socialmente svantaggiate, </a:t>
            </a:r>
            <a:r>
              <a:rPr lang="it-IT" sz="2400" b="1" dirty="0"/>
              <a:t>il canone annuo del Conto di Base è gratuito</a:t>
            </a:r>
            <a:endParaRPr lang="it-IT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2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225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3995936" y="1706831"/>
            <a:ext cx="792088" cy="1739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pic>
        <p:nvPicPr>
          <p:cNvPr id="6" name="Immagin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575" y="366712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40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529504" y="1124744"/>
            <a:ext cx="8229600" cy="4143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/>
              <a:t> </a:t>
            </a:r>
            <a:r>
              <a:rPr lang="it-IT" sz="3200" dirty="0"/>
              <a:t/>
            </a:r>
            <a:br>
              <a:rPr lang="it-IT" sz="3200" dirty="0"/>
            </a:br>
            <a:r>
              <a:rPr lang="it-IT" sz="3200" b="1" dirty="0"/>
              <a:t>IL </a:t>
            </a:r>
            <a:r>
              <a:rPr lang="it-IT" sz="3200" b="1" dirty="0" smtClean="0"/>
              <a:t>CONTO DI BASE</a:t>
            </a:r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>
          <a:xfrm>
            <a:off x="565150" y="1796926"/>
            <a:ext cx="8229600" cy="4389437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it-IT" sz="1800" b="1" dirty="0" smtClean="0">
                <a:latin typeface="Arial" pitchFamily="34" charset="0"/>
                <a:cs typeface="Arial" pitchFamily="34" charset="0"/>
              </a:rPr>
              <a:t>Operatività limitata</a:t>
            </a:r>
          </a:p>
        </p:txBody>
      </p:sp>
      <p:pic>
        <p:nvPicPr>
          <p:cNvPr id="7172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225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3995936" y="1706831"/>
            <a:ext cx="792088" cy="1739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37" t="13370" r="27737" b="38016"/>
          <a:stretch/>
        </p:blipFill>
        <p:spPr bwMode="auto">
          <a:xfrm>
            <a:off x="1813183" y="2138672"/>
            <a:ext cx="6871203" cy="4595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magin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2225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931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38928" y="1052736"/>
            <a:ext cx="8229600" cy="779934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 smtClean="0"/>
              <a:t>DIRITTO ALL’INFORMATIVA PERIODICA</a:t>
            </a:r>
            <a:endParaRPr lang="it-IT" sz="32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it-IT" sz="2400" dirty="0" smtClean="0"/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it-IT" sz="2400" dirty="0" smtClean="0"/>
              <a:t>Gli intermediari devono fornire ogni anno un’informativa periodica che sintetizza la movimentazione e le spese addebitate 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it-IT" sz="2400" dirty="0" smtClean="0"/>
          </a:p>
        </p:txBody>
      </p:sp>
      <p:pic>
        <p:nvPicPr>
          <p:cNvPr id="13316" name="Immagin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0"/>
            <a:ext cx="2735263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890" y="4071938"/>
            <a:ext cx="4720318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4900" y="116632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965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79934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 smtClean="0"/>
              <a:t>MODIFICHE CONTRATTUALI</a:t>
            </a:r>
            <a:endParaRPr lang="it-IT" sz="32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it-IT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 118 </a:t>
            </a:r>
            <a:r>
              <a:rPr lang="it-IT" sz="3100" dirty="0"/>
              <a:t>Nei contratti a tempo indeterminato </a:t>
            </a:r>
            <a:r>
              <a:rPr lang="it-IT" sz="3100" dirty="0" smtClean="0"/>
              <a:t>alla banca può essere attribuita la </a:t>
            </a:r>
            <a:r>
              <a:rPr lang="it-IT" sz="3100" dirty="0"/>
              <a:t>facoltà di modificare unilateralmente i tassi, i prezzi e le altre condizioni </a:t>
            </a:r>
            <a:r>
              <a:rPr lang="it-IT" sz="3100" dirty="0" smtClean="0"/>
              <a:t> nel caso di </a:t>
            </a:r>
            <a:r>
              <a:rPr lang="it-IT" sz="3100" dirty="0" smtClean="0">
                <a:solidFill>
                  <a:srgbClr val="FF0000"/>
                </a:solidFill>
              </a:rPr>
              <a:t>giustificato </a:t>
            </a:r>
            <a:r>
              <a:rPr lang="it-IT" sz="3100" dirty="0">
                <a:solidFill>
                  <a:srgbClr val="FF0000"/>
                </a:solidFill>
              </a:rPr>
              <a:t>motivo.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it-IT" sz="1800" dirty="0"/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it-IT" sz="3000" dirty="0" smtClean="0"/>
              <a:t>La modifica </a:t>
            </a:r>
            <a:r>
              <a:rPr lang="it-IT" sz="3000" dirty="0"/>
              <a:t>unilaterale delle condizioni contrattuali deve essere comunicata espressamente al cliente secondo modalità contenenti in modo evidenziato la formula: "</a:t>
            </a:r>
            <a:r>
              <a:rPr lang="it-IT" sz="3000" dirty="0">
                <a:solidFill>
                  <a:srgbClr val="FF0000"/>
                </a:solidFill>
              </a:rPr>
              <a:t>Proposta di modifica unilaterale del contratto</a:t>
            </a:r>
            <a:r>
              <a:rPr lang="it-IT" sz="1800" dirty="0"/>
              <a:t>", </a:t>
            </a:r>
            <a:r>
              <a:rPr lang="it-IT" sz="3100" dirty="0">
                <a:solidFill>
                  <a:srgbClr val="FF0000"/>
                </a:solidFill>
              </a:rPr>
              <a:t>con preavviso minimo di due </a:t>
            </a:r>
            <a:r>
              <a:rPr lang="it-IT" sz="3100" dirty="0" smtClean="0">
                <a:solidFill>
                  <a:srgbClr val="FF0000"/>
                </a:solidFill>
              </a:rPr>
              <a:t>mesi</a:t>
            </a:r>
            <a:r>
              <a:rPr lang="it-IT" sz="1800" dirty="0" smtClean="0"/>
              <a:t>,.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it-IT" sz="1800" dirty="0"/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it-IT" sz="1800" dirty="0" smtClean="0"/>
          </a:p>
        </p:txBody>
      </p:sp>
      <p:pic>
        <p:nvPicPr>
          <p:cNvPr id="13316" name="Immagin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0"/>
            <a:ext cx="2735263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9297" y="306161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2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79934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 smtClean="0"/>
              <a:t>RECESSO</a:t>
            </a:r>
            <a:endParaRPr lang="it-IT" sz="32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Il cliente ha diritto di recedere in ogni momento da un contratto a </a:t>
            </a:r>
            <a:r>
              <a:rPr lang="it-IT" sz="2800" dirty="0" smtClean="0"/>
              <a:t>tempo </a:t>
            </a:r>
            <a:r>
              <a:rPr lang="it-IT" sz="2800" dirty="0"/>
              <a:t>indeterminato senza penalità e senza spese.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it-IT" sz="2800" dirty="0" smtClean="0"/>
          </a:p>
        </p:txBody>
      </p:sp>
      <p:pic>
        <p:nvPicPr>
          <p:cNvPr id="13316" name="Immagin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0"/>
            <a:ext cx="2735263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717032"/>
            <a:ext cx="3988979" cy="21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13531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261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79934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 smtClean="0"/>
              <a:t>PORTABILITA’</a:t>
            </a:r>
            <a:endParaRPr lang="it-IT" sz="32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it-IT" sz="2800" dirty="0" smtClean="0">
              <a:solidFill>
                <a:srgbClr val="FF0000"/>
              </a:solidFill>
            </a:endParaRPr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it-IT" sz="2800" dirty="0">
              <a:solidFill>
                <a:srgbClr val="FF0000"/>
              </a:solidFill>
            </a:endParaRPr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it-IT" sz="2800" dirty="0" smtClean="0">
                <a:solidFill>
                  <a:srgbClr val="FF0000"/>
                </a:solidFill>
              </a:rPr>
              <a:t>PORTABILITA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it-IT" sz="2800" dirty="0"/>
              <a:t>E’ il diritto a ottenere il trasferimento su un altro conto </a:t>
            </a:r>
            <a:r>
              <a:rPr lang="it-IT" sz="2800" dirty="0" smtClean="0"/>
              <a:t>tutti </a:t>
            </a:r>
            <a:r>
              <a:rPr lang="it-IT" sz="2800" dirty="0"/>
              <a:t>o alcuni servizi di pagamento, </a:t>
            </a:r>
            <a:r>
              <a:rPr lang="it-IT" sz="2800" dirty="0" smtClean="0"/>
              <a:t>mantenendo o chiudendo </a:t>
            </a:r>
            <a:r>
              <a:rPr lang="it-IT" sz="2800" dirty="0"/>
              <a:t>il vecchio conto.</a:t>
            </a:r>
            <a:br>
              <a:rPr lang="it-IT" sz="2800" dirty="0"/>
            </a:br>
            <a:r>
              <a:rPr lang="it-IT" sz="2800" dirty="0"/>
              <a:t>Il trasferimento avviene con una procedura agevolata e deve essere completato in </a:t>
            </a:r>
            <a:r>
              <a:rPr lang="it-IT" sz="2800" dirty="0">
                <a:solidFill>
                  <a:srgbClr val="FF0000"/>
                </a:solidFill>
              </a:rPr>
              <a:t>un tempo massimo di 12 giorni </a:t>
            </a:r>
            <a:r>
              <a:rPr lang="it-IT" sz="2800" dirty="0"/>
              <a:t>lavorativi.  </a:t>
            </a:r>
            <a:endParaRPr lang="it-IT" sz="2800" dirty="0" smtClean="0"/>
          </a:p>
        </p:txBody>
      </p:sp>
      <p:pic>
        <p:nvPicPr>
          <p:cNvPr id="13316" name="Immagin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0"/>
            <a:ext cx="2735263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82"/>
          <a:stretch/>
        </p:blipFill>
        <p:spPr bwMode="auto">
          <a:xfrm>
            <a:off x="539554" y="1484784"/>
            <a:ext cx="7085798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2225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6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323850" y="688975"/>
            <a:ext cx="8496300" cy="6477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4000" b="1" dirty="0" smtClean="0"/>
              <a:t> I FINANZIAMENTI</a:t>
            </a:r>
            <a:endParaRPr lang="it-IT" sz="3600" b="1" dirty="0" smtClean="0"/>
          </a:p>
        </p:txBody>
      </p:sp>
      <p:sp>
        <p:nvSpPr>
          <p:cNvPr id="7171" name="Rectangle 3"/>
          <p:cNvSpPr>
            <a:spLocks noGrp="1"/>
          </p:cNvSpPr>
          <p:nvPr>
            <p:ph idx="1"/>
          </p:nvPr>
        </p:nvSpPr>
        <p:spPr>
          <a:xfrm>
            <a:off x="323850" y="1341438"/>
            <a:ext cx="8569325" cy="5183187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it-IT" sz="32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it-IT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Quali sono aspetti che devono essere valutati?</a:t>
            </a:r>
            <a:endParaRPr lang="it-IT" sz="3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44" name="Immagin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1763688" y="3068960"/>
            <a:ext cx="288032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000" dirty="0" smtClean="0"/>
              <a:t>MUTUI</a:t>
            </a:r>
            <a:endParaRPr lang="it-IT" sz="4000" dirty="0"/>
          </a:p>
        </p:txBody>
      </p:sp>
      <p:sp>
        <p:nvSpPr>
          <p:cNvPr id="6" name="Rettangolo 5"/>
          <p:cNvSpPr/>
          <p:nvPr/>
        </p:nvSpPr>
        <p:spPr>
          <a:xfrm>
            <a:off x="2483768" y="4354150"/>
            <a:ext cx="4680520" cy="14511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000" dirty="0" smtClean="0"/>
              <a:t>CREDITO AL CONSUMO</a:t>
            </a:r>
            <a:endParaRPr lang="it-IT" sz="4000" dirty="0"/>
          </a:p>
        </p:txBody>
      </p:sp>
      <p:pic>
        <p:nvPicPr>
          <p:cNvPr id="7" name="Immagin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88640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4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it-IT" sz="3200" dirty="0" smtClean="0"/>
              <a:t>Alcune domande fondamentali</a:t>
            </a:r>
            <a:br>
              <a:rPr lang="it-IT" sz="3200" dirty="0" smtClean="0"/>
            </a:br>
            <a:r>
              <a:rPr lang="it-IT" sz="3200" dirty="0" smtClean="0"/>
              <a:t>(indipendentemente dalla scelta fatta)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it-IT" sz="2000" dirty="0" smtClean="0"/>
          </a:p>
          <a:p>
            <a:pPr eaLnBrk="1" hangingPunct="1"/>
            <a:r>
              <a:rPr lang="it-IT" sz="2000" dirty="0" smtClean="0"/>
              <a:t>Possiamo pagare le rate che ci vengono chieste?</a:t>
            </a:r>
          </a:p>
          <a:p>
            <a:pPr eaLnBrk="1" hangingPunct="1"/>
            <a:endParaRPr lang="it-IT" sz="2000" dirty="0" smtClean="0"/>
          </a:p>
          <a:p>
            <a:pPr eaLnBrk="1" hangingPunct="1"/>
            <a:r>
              <a:rPr lang="it-IT" sz="2000" dirty="0" smtClean="0"/>
              <a:t>La nostra situazione finanziaria cambierà nei prossimi cinque o sei anni?</a:t>
            </a:r>
          </a:p>
          <a:p>
            <a:pPr eaLnBrk="1" hangingPunct="1"/>
            <a:endParaRPr lang="it-IT" sz="2000" dirty="0" smtClean="0"/>
          </a:p>
          <a:p>
            <a:pPr eaLnBrk="1" hangingPunct="1"/>
            <a:r>
              <a:rPr lang="it-IT" sz="2000" dirty="0" smtClean="0"/>
              <a:t>Quali sono i rischi connessi alla scelta di un tasso fisso e un tasso variabile?</a:t>
            </a:r>
          </a:p>
          <a:p>
            <a:pPr eaLnBrk="1" hangingPunct="1"/>
            <a:endParaRPr lang="it-IT" sz="2000" dirty="0" smtClean="0"/>
          </a:p>
        </p:txBody>
      </p:sp>
      <p:pic>
        <p:nvPicPr>
          <p:cNvPr id="17412" name="Immagin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3529012" cy="80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2225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472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340768"/>
            <a:ext cx="8229600" cy="491902"/>
          </a:xfrm>
        </p:spPr>
        <p:txBody>
          <a:bodyPr/>
          <a:lstStyle/>
          <a:p>
            <a:pPr algn="ctr"/>
            <a:r>
              <a:rPr lang="it-IT" sz="2800" dirty="0" smtClean="0"/>
              <a:t>Come funziona il TAEG ?...in concreto.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t-IT" sz="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it-IT" sz="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it-IT" sz="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it-IT" sz="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t-IT" sz="1800" dirty="0" smtClean="0">
                <a:solidFill>
                  <a:srgbClr val="FF0000"/>
                </a:solidFill>
                <a:latin typeface="Arial Black" pitchFamily="34" charset="0"/>
              </a:rPr>
              <a:t>T.A.N.</a:t>
            </a:r>
            <a:endParaRPr lang="it-IT" sz="1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43450"/>
            <a:ext cx="1601142" cy="132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251" y="3262631"/>
            <a:ext cx="781050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1" y="2276872"/>
            <a:ext cx="2880320" cy="3053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110843"/>
            <a:ext cx="68580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636912"/>
            <a:ext cx="2028522" cy="1781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8002" y="4196693"/>
            <a:ext cx="2314575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Immagin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2225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6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olo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229600" cy="1008063"/>
          </a:xfrm>
        </p:spPr>
        <p:txBody>
          <a:bodyPr/>
          <a:lstStyle/>
          <a:p>
            <a:pPr algn="ctr"/>
            <a:r>
              <a:rPr lang="it-IT" sz="3200" smtClean="0"/>
              <a:t>UN ESEMPIO: intermediario specializzato cessione quinto</a:t>
            </a:r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0" t="5480" r="10878" b="-5480"/>
          <a:stretch/>
        </p:blipFill>
        <p:spPr>
          <a:xfrm>
            <a:off x="467544" y="2475363"/>
            <a:ext cx="8543921" cy="262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magin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2225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43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755576" y="764704"/>
            <a:ext cx="8229600" cy="4143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/>
              <a:t> </a:t>
            </a:r>
            <a:r>
              <a:rPr lang="it-IT" sz="4000" dirty="0" smtClean="0"/>
              <a:t>STRUMENTI DI TRASPARENZA</a:t>
            </a:r>
            <a:endParaRPr lang="it-IT" sz="4000" b="1" dirty="0" smtClean="0"/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>
          <a:xfrm>
            <a:off x="395536" y="1340768"/>
            <a:ext cx="8568952" cy="4845595"/>
          </a:xfrm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it-IT" sz="1800" dirty="0" smtClean="0"/>
          </a:p>
          <a:p>
            <a:pPr marL="0" indent="0">
              <a:buNone/>
            </a:pPr>
            <a:r>
              <a:rPr lang="it-IT" sz="3200" b="1" dirty="0" smtClean="0"/>
              <a:t>Riguarda tutte le fasi del rapporto </a:t>
            </a:r>
            <a:endParaRPr lang="it-IT" sz="3200" b="1" dirty="0"/>
          </a:p>
          <a:p>
            <a:endParaRPr lang="it-IT" sz="3200" b="1" dirty="0" smtClean="0"/>
          </a:p>
          <a:p>
            <a:pPr algn="just"/>
            <a:r>
              <a:rPr lang="it-IT" sz="3200" b="1" dirty="0"/>
              <a:t>Prima di concludere il contratto </a:t>
            </a:r>
            <a:r>
              <a:rPr lang="it-IT" sz="1800" b="1" i="1" dirty="0" smtClean="0"/>
              <a:t>i clienti  devono essere messi in grado di conoscere  e comparare  le condizioni offerte</a:t>
            </a:r>
          </a:p>
          <a:p>
            <a:endParaRPr lang="it-IT" sz="1800" b="1" i="1" dirty="0"/>
          </a:p>
          <a:p>
            <a:r>
              <a:rPr lang="it-IT" sz="3200" b="1" dirty="0" smtClean="0"/>
              <a:t>Al momento della conclusione  </a:t>
            </a:r>
            <a:r>
              <a:rPr lang="it-IT" sz="3200" b="1" dirty="0"/>
              <a:t>del contratto </a:t>
            </a:r>
            <a:r>
              <a:rPr lang="it-IT" sz="1800" b="1" i="1" dirty="0" smtClean="0"/>
              <a:t>clienti </a:t>
            </a:r>
            <a:r>
              <a:rPr lang="it-IT" sz="1800" b="1" i="1" dirty="0"/>
              <a:t>devono </a:t>
            </a:r>
            <a:r>
              <a:rPr lang="it-IT" sz="1800" b="1" i="1" dirty="0" smtClean="0"/>
              <a:t>ricevere una copia del contratto contente tutte le condizioni </a:t>
            </a:r>
          </a:p>
          <a:p>
            <a:endParaRPr lang="it-IT" sz="1800" b="1" i="1" dirty="0"/>
          </a:p>
          <a:p>
            <a:r>
              <a:rPr lang="it-IT" sz="3200" b="1" dirty="0"/>
              <a:t>Durante la vita del </a:t>
            </a:r>
            <a:r>
              <a:rPr lang="it-IT" sz="3200" b="1" dirty="0" smtClean="0"/>
              <a:t>contratto </a:t>
            </a:r>
            <a:r>
              <a:rPr lang="it-IT" sz="1800" b="1" i="1" dirty="0"/>
              <a:t>i clienti devono ricevere comunicazioni sull’andamento del rapporto </a:t>
            </a:r>
          </a:p>
        </p:txBody>
      </p:sp>
      <p:pic>
        <p:nvPicPr>
          <p:cNvPr id="4" name="Immagin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7481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99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190500" y="541338"/>
            <a:ext cx="8229600" cy="655637"/>
          </a:xfrm>
        </p:spPr>
        <p:txBody>
          <a:bodyPr/>
          <a:lstStyle/>
          <a:p>
            <a:pPr eaLnBrk="1" hangingPunct="1"/>
            <a:r>
              <a:rPr lang="it-IT" sz="3600" dirty="0" smtClean="0"/>
              <a:t>     Se qualcosa non va….</a:t>
            </a:r>
          </a:p>
        </p:txBody>
      </p:sp>
      <p:sp>
        <p:nvSpPr>
          <p:cNvPr id="5123" name="Rectangle 3"/>
          <p:cNvSpPr>
            <a:spLocks noGrp="1"/>
          </p:cNvSpPr>
          <p:nvPr>
            <p:ph idx="1"/>
          </p:nvPr>
        </p:nvSpPr>
        <p:spPr>
          <a:xfrm>
            <a:off x="323850" y="1341438"/>
            <a:ext cx="8424863" cy="5183187"/>
          </a:xfrm>
        </p:spPr>
        <p:txBody>
          <a:bodyPr>
            <a:normAutofit/>
          </a:bodyPr>
          <a:lstStyle/>
          <a:p>
            <a:pPr>
              <a:defRPr/>
            </a:pPr>
            <a:endParaRPr lang="it-IT" sz="2400" dirty="0" smtClean="0"/>
          </a:p>
          <a:p>
            <a:pPr>
              <a:defRPr/>
            </a:pPr>
            <a:r>
              <a:rPr lang="it-IT" sz="2400" dirty="0" smtClean="0"/>
              <a:t>Posso </a:t>
            </a:r>
            <a:r>
              <a:rPr lang="it-IT" sz="2400" dirty="0"/>
              <a:t>fare un reclamo e la banca deve rispondermi entro 30 giorni.</a:t>
            </a:r>
          </a:p>
          <a:p>
            <a:pPr>
              <a:defRPr/>
            </a:pPr>
            <a:endParaRPr lang="it-IT" sz="2400" dirty="0"/>
          </a:p>
          <a:p>
            <a:pPr>
              <a:defRPr/>
            </a:pPr>
            <a:r>
              <a:rPr lang="it-IT" sz="2400" dirty="0" smtClean="0"/>
              <a:t>Posso presentare un esposto alla Banca d’Italia</a:t>
            </a:r>
          </a:p>
          <a:p>
            <a:pPr>
              <a:defRPr/>
            </a:pPr>
            <a:endParaRPr lang="it-IT" sz="2400" dirty="0"/>
          </a:p>
          <a:p>
            <a:pPr>
              <a:defRPr/>
            </a:pPr>
            <a:r>
              <a:rPr lang="it-IT" sz="2400" dirty="0" smtClean="0"/>
              <a:t>Posso fare ricorso all’Arbitro Bancario e Finanziario</a:t>
            </a:r>
            <a:endParaRPr lang="it-IT" sz="2400" dirty="0"/>
          </a:p>
          <a:p>
            <a:pPr marL="0" indent="0">
              <a:buFont typeface="Wingdings 2" pitchFamily="18" charset="2"/>
              <a:buNone/>
              <a:defRPr/>
            </a:pPr>
            <a:endParaRPr lang="it-IT" sz="2400" dirty="0">
              <a:latin typeface="Times New Roman"/>
            </a:endParaRPr>
          </a:p>
        </p:txBody>
      </p:sp>
      <p:pic>
        <p:nvPicPr>
          <p:cNvPr id="18436" name="Immagin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0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221088"/>
            <a:ext cx="205740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2225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89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983832"/>
          </a:xfrm>
        </p:spPr>
        <p:txBody>
          <a:bodyPr/>
          <a:lstStyle/>
          <a:p>
            <a:pPr marL="0" indent="0" algn="ctr">
              <a:buNone/>
            </a:pPr>
            <a:endParaRPr lang="it-IT" dirty="0" smtClean="0"/>
          </a:p>
          <a:p>
            <a:pPr marL="0" indent="0" algn="ctr">
              <a:buNone/>
            </a:pPr>
            <a:r>
              <a:rPr lang="it-IT" sz="4000" dirty="0" smtClean="0"/>
              <a:t>Grazie</a:t>
            </a:r>
          </a:p>
          <a:p>
            <a:pPr marL="0" indent="0" algn="ctr">
              <a:buNone/>
            </a:pPr>
            <a:endParaRPr lang="it-IT" sz="4000" dirty="0"/>
          </a:p>
          <a:p>
            <a:pPr marL="0" indent="0" algn="ctr">
              <a:buNone/>
            </a:pPr>
            <a:endParaRPr lang="it-IT" sz="3600" dirty="0"/>
          </a:p>
        </p:txBody>
      </p:sp>
      <p:sp>
        <p:nvSpPr>
          <p:cNvPr id="4" name="Rettangolo arrotondato 3"/>
          <p:cNvSpPr/>
          <p:nvPr/>
        </p:nvSpPr>
        <p:spPr>
          <a:xfrm>
            <a:off x="2195736" y="3284984"/>
            <a:ext cx="5976664" cy="17784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/>
              <a:t>Maria Di Vita</a:t>
            </a:r>
          </a:p>
          <a:p>
            <a:pPr algn="ctr"/>
            <a:endParaRPr lang="it-IT" sz="2800" dirty="0"/>
          </a:p>
          <a:p>
            <a:pPr algn="ctr"/>
            <a:r>
              <a:rPr lang="it-IT" sz="2800" dirty="0" smtClean="0"/>
              <a:t>Sede di Torino-Divisione vigilanza </a:t>
            </a:r>
          </a:p>
          <a:p>
            <a:pPr algn="ctr"/>
            <a:r>
              <a:rPr lang="it-IT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Tel</a:t>
            </a: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011-5518524</a:t>
            </a:r>
            <a:endParaRPr lang="it-IT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72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755576" y="764704"/>
            <a:ext cx="8229600" cy="4143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/>
              <a:t> </a:t>
            </a:r>
            <a:r>
              <a:rPr lang="it-IT" sz="4000" dirty="0" smtClean="0"/>
              <a:t>STRUMENTI DI TRASPARENZA</a:t>
            </a:r>
            <a:endParaRPr lang="it-IT" sz="4000" b="1" dirty="0" smtClean="0"/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>
          <a:xfrm>
            <a:off x="395536" y="1340768"/>
            <a:ext cx="8568952" cy="4845595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it-IT" sz="4400" dirty="0" smtClean="0"/>
          </a:p>
          <a:p>
            <a:pPr marL="0" indent="0">
              <a:buNone/>
            </a:pPr>
            <a:r>
              <a:rPr lang="it-IT" sz="4400" dirty="0" smtClean="0"/>
              <a:t>Come faccio a comparare le offerte dei diversi intermediari?</a:t>
            </a:r>
          </a:p>
        </p:txBody>
      </p:sp>
      <p:pic>
        <p:nvPicPr>
          <p:cNvPr id="4" name="Immagin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7481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74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755576" y="764704"/>
            <a:ext cx="8229600" cy="4143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/>
              <a:t> </a:t>
            </a:r>
            <a:r>
              <a:rPr lang="it-IT" sz="4000" dirty="0" smtClean="0"/>
              <a:t>STRUMENTI DI TRASPARENZA</a:t>
            </a:r>
            <a:endParaRPr lang="it-IT" sz="4000" b="1" dirty="0" smtClean="0"/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>
          <a:xfrm>
            <a:off x="395536" y="1340768"/>
            <a:ext cx="8568952" cy="4845595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it-IT" sz="3200" dirty="0" smtClean="0"/>
              <a:t>Gli </a:t>
            </a:r>
            <a:r>
              <a:rPr lang="it-IT" sz="3200" dirty="0"/>
              <a:t>intermediari </a:t>
            </a:r>
            <a:r>
              <a:rPr lang="it-IT" sz="3200" dirty="0" smtClean="0"/>
              <a:t>hanno l’obbligo di mettere a  </a:t>
            </a:r>
            <a:r>
              <a:rPr lang="it-IT" sz="3200" dirty="0"/>
              <a:t>disposizione dei </a:t>
            </a:r>
            <a:r>
              <a:rPr lang="it-IT" sz="3200" dirty="0" smtClean="0"/>
              <a:t>clienti "</a:t>
            </a:r>
            <a:r>
              <a:rPr lang="it-IT" sz="3200" dirty="0"/>
              <a:t>fogli informativi" </a:t>
            </a:r>
            <a:r>
              <a:rPr lang="it-IT" sz="3200" dirty="0" smtClean="0"/>
              <a:t>che contengono informazioni sulle condizioni </a:t>
            </a:r>
            <a:r>
              <a:rPr lang="it-IT" sz="3200" dirty="0"/>
              <a:t>e sulle principali </a:t>
            </a:r>
            <a:r>
              <a:rPr lang="it-IT" sz="3200" dirty="0" smtClean="0"/>
              <a:t>caratteristiche dell’operazione </a:t>
            </a:r>
            <a:r>
              <a:rPr lang="it-IT" sz="3200" dirty="0"/>
              <a:t>o del servizio </a:t>
            </a:r>
            <a:r>
              <a:rPr lang="it-IT" sz="3200" dirty="0" smtClean="0"/>
              <a:t>offerto</a:t>
            </a:r>
            <a:r>
              <a:rPr lang="it-IT" sz="3200" dirty="0"/>
              <a:t>. </a:t>
            </a:r>
            <a:endParaRPr lang="it-IT" sz="4400" dirty="0" smtClean="0"/>
          </a:p>
        </p:txBody>
      </p:sp>
      <p:sp>
        <p:nvSpPr>
          <p:cNvPr id="2" name="Freccia a destra 1"/>
          <p:cNvSpPr/>
          <p:nvPr/>
        </p:nvSpPr>
        <p:spPr>
          <a:xfrm>
            <a:off x="755576" y="42862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2"/>
          <p:cNvSpPr/>
          <p:nvPr/>
        </p:nvSpPr>
        <p:spPr>
          <a:xfrm>
            <a:off x="2771800" y="4223831"/>
            <a:ext cx="367240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/>
              <a:t>IN FILIALE</a:t>
            </a:r>
            <a:endParaRPr lang="it-IT" sz="2400" dirty="0"/>
          </a:p>
        </p:txBody>
      </p:sp>
      <p:sp>
        <p:nvSpPr>
          <p:cNvPr id="4" name="Freccia a destra 3"/>
          <p:cNvSpPr/>
          <p:nvPr/>
        </p:nvSpPr>
        <p:spPr>
          <a:xfrm>
            <a:off x="971600" y="587613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2771800" y="5661248"/>
            <a:ext cx="367240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/>
              <a:t>SUL LORO SITO INTERNET </a:t>
            </a:r>
            <a:endParaRPr lang="it-IT" sz="2400" dirty="0"/>
          </a:p>
        </p:txBody>
      </p:sp>
      <p:pic>
        <p:nvPicPr>
          <p:cNvPr id="8" name="Immagin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7481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711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755576" y="764704"/>
            <a:ext cx="8229600" cy="4143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/>
              <a:t> </a:t>
            </a:r>
            <a:r>
              <a:rPr lang="it-IT" sz="4000" dirty="0" smtClean="0"/>
              <a:t>STRUMENTI DI TRASPARENZA</a:t>
            </a:r>
            <a:endParaRPr lang="it-IT" sz="4000" b="1" dirty="0" smtClean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" t="19018" r="6376" b="9140"/>
          <a:stretch/>
        </p:blipFill>
        <p:spPr bwMode="auto">
          <a:xfrm>
            <a:off x="755576" y="1930400"/>
            <a:ext cx="7566888" cy="369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7481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84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755576" y="764704"/>
            <a:ext cx="8229600" cy="4143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/>
              <a:t> </a:t>
            </a:r>
            <a:r>
              <a:rPr lang="it-IT" sz="4000" dirty="0" smtClean="0"/>
              <a:t>STRUMENTI DI TRASPARENZA</a:t>
            </a:r>
            <a:endParaRPr lang="it-IT" sz="4000" b="1" dirty="0" smtClean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3" t="19070" r="2673" b="5200"/>
          <a:stretch/>
        </p:blipFill>
        <p:spPr bwMode="auto">
          <a:xfrm>
            <a:off x="611560" y="1484784"/>
            <a:ext cx="8304276" cy="44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7481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14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Proposta di attività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Affrontare il tema della scelta del conto corrente</a:t>
            </a:r>
          </a:p>
          <a:p>
            <a:pPr marL="0" indent="0">
              <a:buNone/>
            </a:pPr>
            <a:endParaRPr lang="it-IT" dirty="0"/>
          </a:p>
          <a:p>
            <a:r>
              <a:rPr lang="it-IT" dirty="0" smtClean="0"/>
              <a:t>Confrontare le diverse tipologie di conto offerte da una banca attraverso l’esame dei fogli informativi resi disponibili sul sito internet</a:t>
            </a:r>
          </a:p>
          <a:p>
            <a:r>
              <a:rPr lang="it-IT" dirty="0" smtClean="0"/>
              <a:t>Paragonare i prodotti di una banca con quelli di un </a:t>
            </a:r>
            <a:r>
              <a:rPr lang="it-IT" smtClean="0"/>
              <a:t>altro intermediario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0383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529504" y="1124744"/>
            <a:ext cx="8229600" cy="4143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/>
              <a:t> </a:t>
            </a:r>
            <a:r>
              <a:rPr lang="it-IT" sz="3200" dirty="0"/>
              <a:t/>
            </a:r>
            <a:br>
              <a:rPr lang="it-IT" sz="3200" dirty="0"/>
            </a:br>
            <a:r>
              <a:rPr lang="it-IT" sz="3200" b="1" dirty="0"/>
              <a:t>IL CONTO CORRENTE</a:t>
            </a:r>
            <a:endParaRPr lang="it-IT" sz="3200" b="1" dirty="0" smtClean="0"/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>
          <a:xfrm>
            <a:off x="565150" y="1796926"/>
            <a:ext cx="8229600" cy="4389437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endParaRPr lang="it-IT" sz="1800" dirty="0" smtClean="0"/>
          </a:p>
          <a:p>
            <a:r>
              <a:rPr lang="it-IT" sz="1800" dirty="0" smtClean="0"/>
              <a:t>Non ha solo </a:t>
            </a:r>
            <a:r>
              <a:rPr lang="it-IT" sz="1800" b="1" dirty="0" smtClean="0"/>
              <a:t>una funzione di custodia </a:t>
            </a:r>
          </a:p>
          <a:p>
            <a:r>
              <a:rPr lang="it-IT" sz="1800" dirty="0" smtClean="0"/>
              <a:t>Il </a:t>
            </a:r>
            <a:r>
              <a:rPr lang="it-IT" sz="1800" dirty="0"/>
              <a:t>cliente deposita in banca il denaro, la banca lo custodisce </a:t>
            </a:r>
            <a:r>
              <a:rPr lang="it-IT" sz="1800" dirty="0" smtClean="0"/>
              <a:t>ma offre anche una </a:t>
            </a:r>
            <a:r>
              <a:rPr lang="it-IT" sz="1800" dirty="0"/>
              <a:t>serie di servizi, quali accredito dello stipendio o della pensione, pagamenti, incassi, bonifici, domiciliazione delle bollette, carta di debito (Bancomat), carta di credito, assegni. Il cliente può versare e prelevare denaro dal conto corrente in qualsiasi </a:t>
            </a:r>
            <a:r>
              <a:rPr lang="it-IT" sz="1800" dirty="0" smtClean="0"/>
              <a:t>momento</a:t>
            </a:r>
            <a:endParaRPr lang="it-IT" sz="1800" dirty="0"/>
          </a:p>
          <a:p>
            <a:endParaRPr lang="it-IT" sz="1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it-IT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Ecco perché l’interesse pagato sulle somme versate in conto è in genere piuttosto basso.</a:t>
            </a:r>
          </a:p>
          <a:p>
            <a:endParaRPr lang="it-IT" sz="1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2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225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66712"/>
            <a:ext cx="1689100" cy="127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46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quinozi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Equinozi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3285</TotalTime>
  <Words>1038</Words>
  <Application>Microsoft Office PowerPoint</Application>
  <PresentationFormat>Presentazione su schermo (4:3)</PresentationFormat>
  <Paragraphs>156</Paragraphs>
  <Slides>31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31</vt:i4>
      </vt:variant>
    </vt:vector>
  </HeadingPairs>
  <TitlesOfParts>
    <vt:vector size="32" baseType="lpstr">
      <vt:lpstr>Equinozio</vt:lpstr>
      <vt:lpstr>Presentazione standard di PowerPoint</vt:lpstr>
      <vt:lpstr> STRUMENTI DI TRASPARENZA</vt:lpstr>
      <vt:lpstr> STRUMENTI DI TRASPARENZA</vt:lpstr>
      <vt:lpstr> STRUMENTI DI TRASPARENZA</vt:lpstr>
      <vt:lpstr> STRUMENTI DI TRASPARENZA</vt:lpstr>
      <vt:lpstr> STRUMENTI DI TRASPARENZA</vt:lpstr>
      <vt:lpstr> STRUMENTI DI TRASPARENZA</vt:lpstr>
      <vt:lpstr>Proposta di attività</vt:lpstr>
      <vt:lpstr>  IL CONTO CORRENTE</vt:lpstr>
      <vt:lpstr>  IL CONTO CORRENTE</vt:lpstr>
      <vt:lpstr>  CONTO A CONSUMO:ESEMPIO</vt:lpstr>
      <vt:lpstr>  IL CONTO CORRENTE</vt:lpstr>
      <vt:lpstr>CONTO  A PACCHETTO:ESEMPIO</vt:lpstr>
      <vt:lpstr>CONTO  A PACCHETTO DI UN’ALTRA BANCA</vt:lpstr>
      <vt:lpstr>  IL CONTO CORRENTE</vt:lpstr>
      <vt:lpstr>  IL CONTO CORRENTE</vt:lpstr>
      <vt:lpstr>  CARTA CONTO: UN ESEMPIO</vt:lpstr>
      <vt:lpstr>  CARTA CONTO: UN ESEMPIO</vt:lpstr>
      <vt:lpstr>  IL CONTO DI BASE</vt:lpstr>
      <vt:lpstr>  IL CONTO DI BASE</vt:lpstr>
      <vt:lpstr>  IL CONTO DI BASE</vt:lpstr>
      <vt:lpstr>DIRITTO ALL’INFORMATIVA PERIODICA</vt:lpstr>
      <vt:lpstr>MODIFICHE CONTRATTUALI</vt:lpstr>
      <vt:lpstr>RECESSO</vt:lpstr>
      <vt:lpstr>PORTABILITA’</vt:lpstr>
      <vt:lpstr> I FINANZIAMENTI</vt:lpstr>
      <vt:lpstr>Alcune domande fondamentali (indipendentemente dalla scelta fatta)</vt:lpstr>
      <vt:lpstr>Come funziona il TAEG ?...in concreto.</vt:lpstr>
      <vt:lpstr>UN ESEMPIO: intermediario specializzato cessione quinto</vt:lpstr>
      <vt:lpstr>     Se qualcosa non va….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Claudio Traini</dc:creator>
  <cp:lastModifiedBy>Maria Di Vita</cp:lastModifiedBy>
  <cp:revision>270</cp:revision>
  <cp:lastPrinted>2018-03-02T14:17:50Z</cp:lastPrinted>
  <dcterms:created xsi:type="dcterms:W3CDTF">2011-05-02T13:19:51Z</dcterms:created>
  <dcterms:modified xsi:type="dcterms:W3CDTF">2018-03-05T07:03:44Z</dcterms:modified>
</cp:coreProperties>
</file>